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1" r:id="rId1"/>
  </p:sldMasterIdLst>
  <p:notesMasterIdLst>
    <p:notesMasterId r:id="rId24"/>
  </p:notesMasterIdLst>
  <p:sldIdLst>
    <p:sldId id="277" r:id="rId2"/>
    <p:sldId id="278" r:id="rId3"/>
    <p:sldId id="288" r:id="rId4"/>
    <p:sldId id="279" r:id="rId5"/>
    <p:sldId id="280" r:id="rId6"/>
    <p:sldId id="281" r:id="rId7"/>
    <p:sldId id="285" r:id="rId8"/>
    <p:sldId id="282" r:id="rId9"/>
    <p:sldId id="284" r:id="rId10"/>
    <p:sldId id="286" r:id="rId11"/>
    <p:sldId id="287" r:id="rId12"/>
    <p:sldId id="291" r:id="rId13"/>
    <p:sldId id="292" r:id="rId14"/>
    <p:sldId id="293" r:id="rId15"/>
    <p:sldId id="295" r:id="rId16"/>
    <p:sldId id="297" r:id="rId17"/>
    <p:sldId id="298" r:id="rId18"/>
    <p:sldId id="294" r:id="rId19"/>
    <p:sldId id="289" r:id="rId20"/>
    <p:sldId id="290" r:id="rId21"/>
    <p:sldId id="283" r:id="rId22"/>
    <p:sldId id="296" r:id="rId23"/>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mela Teutli Elizondo" initials="F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DC3CE1-DA75-EE4B-8B6D-60F2D196A7BB}" type="datetimeFigureOut">
              <a:rPr lang="es-ES" smtClean="0"/>
              <a:t>10/11/2017</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F995FA-4487-294F-B607-E103C36A1DA2}" type="slidenum">
              <a:rPr lang="es-ES" smtClean="0"/>
              <a:t>‹Nº›</a:t>
            </a:fld>
            <a:endParaRPr lang="es-ES"/>
          </a:p>
        </p:txBody>
      </p:sp>
    </p:spTree>
    <p:extLst>
      <p:ext uri="{BB962C8B-B14F-4D97-AF65-F5344CB8AC3E}">
        <p14:creationId xmlns:p14="http://schemas.microsoft.com/office/powerpoint/2010/main" val="15927044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s-ES_tradnl" smtClean="0"/>
              <a:t>Clic para editar título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231D5754-7727-BF45-8B66-89A3ADBDFC3C}" type="datetimeFigureOut">
              <a:rPr lang="es-ES" smtClean="0"/>
              <a:t>10/11/2017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‹Nº›</a:t>
            </a:fld>
            <a:endParaRPr kumimoji="0"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Vertical Text Placeholder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231D5754-7727-BF45-8B66-89A3ADBDFC3C}" type="datetimeFigureOut">
              <a:rPr lang="es-ES" smtClean="0"/>
              <a:t>10/11/2017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7E1A423-5177-F844-8D09-A05183A00981}"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s-ES_tradnl" smtClean="0"/>
              <a:t>Clic para editar título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231D5754-7727-BF45-8B66-89A3ADBDFC3C}" type="datetimeFigureOut">
              <a:rPr lang="es-ES" smtClean="0"/>
              <a:t>10/11/2017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7E1A423-5177-F844-8D09-A05183A00981}"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Content Placeholder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231D5754-7727-BF45-8B66-89A3ADBDFC3C}" type="datetimeFigureOut">
              <a:rPr lang="es-ES" smtClean="0"/>
              <a:t>10/11/2017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7E1A423-5177-F844-8D09-A05183A00981}"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s-ES_tradnl" smtClean="0"/>
              <a:t>Clic para editar título</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231D5754-7727-BF45-8B66-89A3ADBDFC3C}" type="datetimeFigureOut">
              <a:rPr lang="es-ES" smtClean="0"/>
              <a:t>10/11/2017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7E1A423-5177-F844-8D09-A05183A00981}" type="slidenum">
              <a:rPr lang="es-ES" smtClean="0"/>
              <a:t>‹Nº›</a:t>
            </a:fld>
            <a:endParaRPr lang="es-E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Date Placeholder 4"/>
          <p:cNvSpPr>
            <a:spLocks noGrp="1"/>
          </p:cNvSpPr>
          <p:nvPr>
            <p:ph type="dt" sz="half" idx="10"/>
          </p:nvPr>
        </p:nvSpPr>
        <p:spPr/>
        <p:txBody>
          <a:bodyPr/>
          <a:lstStyle/>
          <a:p>
            <a:fld id="{231D5754-7727-BF45-8B66-89A3ADBDFC3C}" type="datetimeFigureOut">
              <a:rPr lang="es-ES" smtClean="0"/>
              <a:t>10/11/2017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7E1A423-5177-F844-8D09-A05183A00981}"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 para editar título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7" name="Date Placeholder 6"/>
          <p:cNvSpPr>
            <a:spLocks noGrp="1"/>
          </p:cNvSpPr>
          <p:nvPr>
            <p:ph type="dt" sz="half" idx="10"/>
          </p:nvPr>
        </p:nvSpPr>
        <p:spPr/>
        <p:txBody>
          <a:bodyPr/>
          <a:lstStyle/>
          <a:p>
            <a:fld id="{231D5754-7727-BF45-8B66-89A3ADBDFC3C}" type="datetimeFigureOut">
              <a:rPr lang="es-ES" smtClean="0"/>
              <a:t>10/11/2017</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07E1A423-5177-F844-8D09-A05183A00981}" type="slidenum">
              <a:rPr lang="es-ES" smtClean="0"/>
              <a:t>‹Nº›</a:t>
            </a:fld>
            <a:endParaRPr lang="es-E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Date Placeholder 2"/>
          <p:cNvSpPr>
            <a:spLocks noGrp="1"/>
          </p:cNvSpPr>
          <p:nvPr>
            <p:ph type="dt" sz="half" idx="10"/>
          </p:nvPr>
        </p:nvSpPr>
        <p:spPr/>
        <p:txBody>
          <a:bodyPr/>
          <a:lstStyle/>
          <a:p>
            <a:fld id="{231D5754-7727-BF45-8B66-89A3ADBDFC3C}" type="datetimeFigureOut">
              <a:rPr lang="es-ES" smtClean="0"/>
              <a:t>10/11/2017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07E1A423-5177-F844-8D09-A05183A00981}"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1D5754-7727-BF45-8B66-89A3ADBDFC3C}" type="datetimeFigureOut">
              <a:rPr lang="es-ES" smtClean="0"/>
              <a:t>10/11/2017</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07E1A423-5177-F844-8D09-A05183A00981}"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s-ES_tradnl" smtClean="0"/>
              <a:t>Clic para editar título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231D5754-7727-BF45-8B66-89A3ADBDFC3C}" type="datetimeFigureOut">
              <a:rPr lang="es-ES" smtClean="0"/>
              <a:t>10/11/2017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DBAE4E6-4D12-4A48-9B6B-6FA0B79BEE93}" type="slidenum">
              <a:rPr lang="en-US" smtClean="0"/>
              <a:t>‹Nº›</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s-ES_tradnl" smtClean="0"/>
              <a:t>Clic para editar título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231D5754-7727-BF45-8B66-89A3ADBDFC3C}" type="datetimeFigureOut">
              <a:rPr lang="es-ES" smtClean="0"/>
              <a:t>10/11/2017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7E1A423-5177-F844-8D09-A05183A00981}"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s-ES_tradnl" smtClean="0"/>
              <a:t>Clic para editar título</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31D5754-7727-BF45-8B66-89A3ADBDFC3C}" type="datetimeFigureOut">
              <a:rPr lang="es-ES" smtClean="0"/>
              <a:t>10/11/2017</a:t>
            </a:fld>
            <a:endParaRPr lang="es-E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s-E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7E1A423-5177-F844-8D09-A05183A00981}"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mkgkJMYiyTQ"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elsiglodedurango.com.mx/noticia/34308.el-abogado-que-sabe-latin.html" TargetMode="External"/><Relationship Id="rId2" Type="http://schemas.openxmlformats.org/officeDocument/2006/relationships/hyperlink" Target="https://confilegal.com/20160417-las-frases-latin-seran-eliminadas-autos-sentencias-segun-acuerdo-cumbre-judicial-iberoamerican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uhW-NZOvgu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youtube.com/watch?v=aCKxiQQ41Xo"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61822"/>
            <a:ext cx="7848600" cy="1927225"/>
          </a:xfrm>
        </p:spPr>
        <p:txBody>
          <a:bodyPr/>
          <a:lstStyle/>
          <a:p>
            <a:r>
              <a:rPr lang="es-ES" sz="4000" dirty="0" smtClean="0"/>
              <a:t>PENSAMIENTO CRITICO</a:t>
            </a:r>
            <a:endParaRPr lang="es-ES" sz="4000" dirty="0"/>
          </a:p>
        </p:txBody>
      </p:sp>
      <p:sp>
        <p:nvSpPr>
          <p:cNvPr id="3" name="Subtítulo 2"/>
          <p:cNvSpPr>
            <a:spLocks noGrp="1"/>
          </p:cNvSpPr>
          <p:nvPr>
            <p:ph type="subTitle" idx="1"/>
          </p:nvPr>
        </p:nvSpPr>
        <p:spPr>
          <a:xfrm>
            <a:off x="135467" y="4563533"/>
            <a:ext cx="6400800" cy="1752600"/>
          </a:xfrm>
        </p:spPr>
        <p:txBody>
          <a:bodyPr/>
          <a:lstStyle/>
          <a:p>
            <a:pPr algn="r"/>
            <a:endParaRPr lang="es-ES" dirty="0"/>
          </a:p>
        </p:txBody>
      </p:sp>
    </p:spTree>
    <p:extLst>
      <p:ext uri="{BB962C8B-B14F-4D97-AF65-F5344CB8AC3E}">
        <p14:creationId xmlns:p14="http://schemas.microsoft.com/office/powerpoint/2010/main" val="34281357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Elaborar sentencias</a:t>
            </a:r>
            <a:endParaRPr lang="es-MX" dirty="0"/>
          </a:p>
        </p:txBody>
      </p:sp>
      <p:sp>
        <p:nvSpPr>
          <p:cNvPr id="3" name="Marcador de contenido 2"/>
          <p:cNvSpPr>
            <a:spLocks noGrp="1"/>
          </p:cNvSpPr>
          <p:nvPr>
            <p:ph idx="1"/>
          </p:nvPr>
        </p:nvSpPr>
        <p:spPr/>
        <p:txBody>
          <a:bodyPr/>
          <a:lstStyle/>
          <a:p>
            <a:r>
              <a:rPr lang="es-MX" dirty="0" smtClean="0"/>
              <a:t>Programas de facultades de Derecho</a:t>
            </a:r>
          </a:p>
          <a:p>
            <a:endParaRPr lang="es-MX" dirty="0"/>
          </a:p>
          <a:p>
            <a:r>
              <a:rPr lang="es-MX" dirty="0" smtClean="0"/>
              <a:t>Sentencia: aspectos procesales</a:t>
            </a:r>
          </a:p>
          <a:p>
            <a:endParaRPr lang="es-MX" dirty="0"/>
          </a:p>
          <a:p>
            <a:r>
              <a:rPr lang="es-MX" dirty="0" smtClean="0"/>
              <a:t>Sentencia: como acto de comunicación</a:t>
            </a:r>
          </a:p>
          <a:p>
            <a:endParaRPr lang="es-MX" dirty="0" smtClean="0"/>
          </a:p>
          <a:p>
            <a:r>
              <a:rPr lang="es-MX" dirty="0" smtClean="0"/>
              <a:t>Temas pendientes: argumentación, valoración de la prueba, interpretación constitucional</a:t>
            </a:r>
            <a:endParaRPr lang="es-MX" dirty="0"/>
          </a:p>
        </p:txBody>
      </p:sp>
    </p:spTree>
    <p:extLst>
      <p:ext uri="{BB962C8B-B14F-4D97-AF65-F5344CB8AC3E}">
        <p14:creationId xmlns:p14="http://schemas.microsoft.com/office/powerpoint/2010/main" val="3024743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El poder Judicial en </a:t>
            </a:r>
            <a:r>
              <a:rPr lang="es-MX" dirty="0" err="1" smtClean="0"/>
              <a:t>Mexico</a:t>
            </a:r>
            <a:endParaRPr lang="es-MX" dirty="0"/>
          </a:p>
        </p:txBody>
      </p:sp>
      <p:sp>
        <p:nvSpPr>
          <p:cNvPr id="3" name="Marcador de contenido 2"/>
          <p:cNvSpPr>
            <a:spLocks noGrp="1"/>
          </p:cNvSpPr>
          <p:nvPr>
            <p:ph idx="1"/>
          </p:nvPr>
        </p:nvSpPr>
        <p:spPr/>
        <p:txBody>
          <a:bodyPr/>
          <a:lstStyle/>
          <a:p>
            <a:r>
              <a:rPr lang="es-MX" dirty="0" smtClean="0"/>
              <a:t>José Ramón Cossío: El poder Judicial en México:</a:t>
            </a:r>
          </a:p>
          <a:p>
            <a:endParaRPr lang="es-MX" dirty="0" smtClean="0"/>
          </a:p>
          <a:p>
            <a:r>
              <a:rPr lang="es-MX" dirty="0" smtClean="0"/>
              <a:t>Nombramiento de jueces:  1994 (CJF)</a:t>
            </a:r>
          </a:p>
          <a:p>
            <a:pPr marL="0" indent="0">
              <a:buNone/>
            </a:pPr>
            <a:endParaRPr lang="es-MX" dirty="0" smtClean="0"/>
          </a:p>
          <a:p>
            <a:r>
              <a:rPr lang="es-MX" dirty="0" smtClean="0"/>
              <a:t>Carrera judicial (categorías del PJF)</a:t>
            </a:r>
          </a:p>
          <a:p>
            <a:endParaRPr lang="es-MX" dirty="0" smtClean="0"/>
          </a:p>
          <a:p>
            <a:r>
              <a:rPr lang="es-MX" dirty="0" smtClean="0"/>
              <a:t>Mecanismos disciplinarios</a:t>
            </a:r>
          </a:p>
          <a:p>
            <a:endParaRPr lang="es-MX" dirty="0" smtClean="0"/>
          </a:p>
          <a:p>
            <a:r>
              <a:rPr lang="es-MX" dirty="0" smtClean="0"/>
              <a:t>Espacio para el pensamiento crítico</a:t>
            </a:r>
          </a:p>
          <a:p>
            <a:endParaRPr lang="es-MX" dirty="0"/>
          </a:p>
          <a:p>
            <a:r>
              <a:rPr lang="es-MX" dirty="0">
                <a:hlinkClick r:id="rId2"/>
              </a:rPr>
              <a:t>https://</a:t>
            </a:r>
            <a:r>
              <a:rPr lang="es-MX" dirty="0" smtClean="0">
                <a:hlinkClick r:id="rId2"/>
              </a:rPr>
              <a:t>www.youtube.com/watch?v=mkgkJMYiyTQ</a:t>
            </a:r>
            <a:endParaRPr lang="es-MX" dirty="0" smtClean="0"/>
          </a:p>
          <a:p>
            <a:endParaRPr lang="es-MX" dirty="0" smtClean="0"/>
          </a:p>
          <a:p>
            <a:endParaRPr lang="es-MX" dirty="0"/>
          </a:p>
        </p:txBody>
      </p:sp>
    </p:spTree>
    <p:extLst>
      <p:ext uri="{BB962C8B-B14F-4D97-AF65-F5344CB8AC3E}">
        <p14:creationId xmlns:p14="http://schemas.microsoft.com/office/powerpoint/2010/main" val="1464470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Función del Poder Judicial</a:t>
            </a:r>
            <a:endParaRPr lang="es-MX" dirty="0"/>
          </a:p>
        </p:txBody>
      </p:sp>
      <p:sp>
        <p:nvSpPr>
          <p:cNvPr id="3" name="Marcador de contenido 2"/>
          <p:cNvSpPr>
            <a:spLocks noGrp="1"/>
          </p:cNvSpPr>
          <p:nvPr>
            <p:ph idx="1"/>
          </p:nvPr>
        </p:nvSpPr>
        <p:spPr/>
        <p:txBody>
          <a:bodyPr/>
          <a:lstStyle/>
          <a:p>
            <a:r>
              <a:rPr lang="es-MX" dirty="0" smtClean="0"/>
              <a:t>Resolver conflictos</a:t>
            </a:r>
          </a:p>
          <a:p>
            <a:endParaRPr lang="es-MX" dirty="0"/>
          </a:p>
          <a:p>
            <a:r>
              <a:rPr lang="es-MX" dirty="0" smtClean="0"/>
              <a:t>Elementos procesales</a:t>
            </a:r>
          </a:p>
          <a:p>
            <a:endParaRPr lang="es-MX" dirty="0"/>
          </a:p>
          <a:p>
            <a:r>
              <a:rPr lang="es-MX" dirty="0" smtClean="0"/>
              <a:t>Comunicativos?</a:t>
            </a:r>
          </a:p>
          <a:p>
            <a:endParaRPr lang="es-MX" dirty="0"/>
          </a:p>
          <a:p>
            <a:r>
              <a:rPr lang="es-MX" dirty="0" smtClean="0"/>
              <a:t>Quienes son los destinatarios de las sentencias? </a:t>
            </a:r>
          </a:p>
        </p:txBody>
      </p:sp>
    </p:spTree>
    <p:extLst>
      <p:ext uri="{BB962C8B-B14F-4D97-AF65-F5344CB8AC3E}">
        <p14:creationId xmlns:p14="http://schemas.microsoft.com/office/powerpoint/2010/main" val="432442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dirty="0" smtClean="0"/>
              <a:t>Como aprendemos a elaborar sentencias</a:t>
            </a:r>
            <a:endParaRPr lang="es-MX" dirty="0"/>
          </a:p>
        </p:txBody>
      </p:sp>
      <p:sp>
        <p:nvSpPr>
          <p:cNvPr id="3" name="Marcador de contenido 2"/>
          <p:cNvSpPr>
            <a:spLocks noGrp="1"/>
          </p:cNvSpPr>
          <p:nvPr>
            <p:ph idx="1"/>
          </p:nvPr>
        </p:nvSpPr>
        <p:spPr/>
        <p:txBody>
          <a:bodyPr/>
          <a:lstStyle/>
          <a:p>
            <a:r>
              <a:rPr lang="es-MX" dirty="0" smtClean="0"/>
              <a:t>Enumere palabras  en “</a:t>
            </a:r>
            <a:r>
              <a:rPr lang="es-MX" dirty="0" err="1" smtClean="0"/>
              <a:t>abogañol</a:t>
            </a:r>
            <a:r>
              <a:rPr lang="es-MX" dirty="0" smtClean="0"/>
              <a:t>”</a:t>
            </a:r>
          </a:p>
          <a:p>
            <a:endParaRPr lang="es-MX" dirty="0"/>
          </a:p>
          <a:p>
            <a:r>
              <a:rPr lang="es-MX" dirty="0" smtClean="0"/>
              <a:t>Enumere palabras en latín</a:t>
            </a:r>
          </a:p>
          <a:p>
            <a:endParaRPr lang="es-MX" dirty="0"/>
          </a:p>
          <a:p>
            <a:r>
              <a:rPr lang="es-MX" dirty="0">
                <a:hlinkClick r:id="rId2"/>
              </a:rPr>
              <a:t>https://confilegal.com/20160417-las-frases-latin-seran-eliminadas-autos-sentencias-segun-acuerdo-cumbre-judicial-iberoamericana</a:t>
            </a:r>
            <a:r>
              <a:rPr lang="es-MX" dirty="0" smtClean="0">
                <a:hlinkClick r:id="rId2"/>
              </a:rPr>
              <a:t>/</a:t>
            </a:r>
            <a:endParaRPr lang="es-MX" dirty="0" smtClean="0"/>
          </a:p>
          <a:p>
            <a:endParaRPr lang="es-MX" dirty="0"/>
          </a:p>
          <a:p>
            <a:r>
              <a:rPr lang="es-MX" dirty="0">
                <a:hlinkClick r:id="rId3"/>
              </a:rPr>
              <a:t>http://</a:t>
            </a:r>
            <a:r>
              <a:rPr lang="es-MX" dirty="0" smtClean="0">
                <a:hlinkClick r:id="rId3"/>
              </a:rPr>
              <a:t>www.elsiglodedurango.com.mx/noticia/34308.el-abogado-que-sabe-latin.html</a:t>
            </a:r>
            <a:endParaRPr lang="es-MX" dirty="0" smtClean="0"/>
          </a:p>
          <a:p>
            <a:endParaRPr lang="es-MX" dirty="0"/>
          </a:p>
        </p:txBody>
      </p:sp>
    </p:spTree>
    <p:extLst>
      <p:ext uri="{BB962C8B-B14F-4D97-AF65-F5344CB8AC3E}">
        <p14:creationId xmlns:p14="http://schemas.microsoft.com/office/powerpoint/2010/main" val="3635469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dirty="0" smtClean="0"/>
              <a:t>Describa el proceso de elaborar sentencias</a:t>
            </a:r>
            <a:endParaRPr lang="es-MX" dirty="0"/>
          </a:p>
        </p:txBody>
      </p:sp>
      <p:sp>
        <p:nvSpPr>
          <p:cNvPr id="3" name="Marcador de contenido 2"/>
          <p:cNvSpPr>
            <a:spLocks noGrp="1"/>
          </p:cNvSpPr>
          <p:nvPr>
            <p:ph idx="1"/>
          </p:nvPr>
        </p:nvSpPr>
        <p:spPr/>
        <p:txBody>
          <a:bodyPr>
            <a:normAutofit lnSpcReduction="10000"/>
          </a:bodyPr>
          <a:lstStyle/>
          <a:p>
            <a:pPr algn="just"/>
            <a:r>
              <a:rPr lang="es-MX" dirty="0" smtClean="0"/>
              <a:t>“Cada </a:t>
            </a:r>
            <a:r>
              <a:rPr lang="es-MX" dirty="0"/>
              <a:t>vez estoy más convencido de que los seres humanos tomamos las decisiones con las tripas, como los animales. Sólo que nosotros, una vez que hemos decidido algo, maquillamos, disfrazamos esa decisión visceral con muy bonitos motivos y sofisticadas cadenas de razonamientos. Yo creo que incluso el talante liberal o el talante autoritario son eso, una tendencia del carácter de cada cual y luego espulgamos en la realidad buenos o malos motivos para ser libertarios o reaccionarios. Por eso, en estas materias, nos convencen tan poco los argumentos de los otros. Son pocas las personas capaces de superar racionalmente su propio talante</a:t>
            </a:r>
            <a:r>
              <a:rPr lang="es-MX" dirty="0" smtClean="0"/>
              <a:t>.”</a:t>
            </a:r>
          </a:p>
          <a:p>
            <a:pPr algn="r"/>
            <a:r>
              <a:rPr lang="es-MX" dirty="0" smtClean="0"/>
              <a:t> </a:t>
            </a:r>
            <a:r>
              <a:rPr lang="es-MX" i="1" dirty="0"/>
              <a:t>Héctor Abad </a:t>
            </a:r>
            <a:r>
              <a:rPr lang="es-MX" i="1" dirty="0" err="1"/>
              <a:t>Faciolince</a:t>
            </a:r>
            <a:r>
              <a:rPr lang="es-MX" i="1" dirty="0"/>
              <a:t> </a:t>
            </a:r>
          </a:p>
        </p:txBody>
      </p:sp>
    </p:spTree>
    <p:extLst>
      <p:ext uri="{BB962C8B-B14F-4D97-AF65-F5344CB8AC3E}">
        <p14:creationId xmlns:p14="http://schemas.microsoft.com/office/powerpoint/2010/main" val="1827580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Proceso de elaboración</a:t>
            </a:r>
            <a:endParaRPr lang="es-MX" dirty="0"/>
          </a:p>
        </p:txBody>
      </p:sp>
      <p:sp>
        <p:nvSpPr>
          <p:cNvPr id="3" name="Marcador de contenido 2"/>
          <p:cNvSpPr>
            <a:spLocks noGrp="1"/>
          </p:cNvSpPr>
          <p:nvPr>
            <p:ph idx="1"/>
          </p:nvPr>
        </p:nvSpPr>
        <p:spPr/>
        <p:txBody>
          <a:bodyPr/>
          <a:lstStyle/>
          <a:p>
            <a:r>
              <a:rPr lang="es-MX" dirty="0" smtClean="0"/>
              <a:t>Cuantas personas intervienen?</a:t>
            </a:r>
          </a:p>
          <a:p>
            <a:endParaRPr lang="es-MX" dirty="0" smtClean="0"/>
          </a:p>
          <a:p>
            <a:r>
              <a:rPr lang="es-MX" dirty="0" smtClean="0"/>
              <a:t>Existe coordinación: revisión, selección de información</a:t>
            </a:r>
          </a:p>
          <a:p>
            <a:endParaRPr lang="es-MX" dirty="0"/>
          </a:p>
          <a:p>
            <a:r>
              <a:rPr lang="es-MX" dirty="0" err="1" smtClean="0"/>
              <a:t>Proceso:Planeación-organización-ejecución-evaluación</a:t>
            </a:r>
            <a:endParaRPr lang="es-MX" dirty="0" smtClean="0"/>
          </a:p>
          <a:p>
            <a:endParaRPr lang="es-MX" dirty="0"/>
          </a:p>
          <a:p>
            <a:r>
              <a:rPr lang="es-MX" dirty="0" smtClean="0"/>
              <a:t>Post-proceso-evaluación</a:t>
            </a:r>
          </a:p>
          <a:p>
            <a:endParaRPr lang="es-MX" dirty="0"/>
          </a:p>
          <a:p>
            <a:r>
              <a:rPr lang="es-MX" dirty="0" smtClean="0"/>
              <a:t>Foros</a:t>
            </a:r>
          </a:p>
          <a:p>
            <a:endParaRPr lang="es-MX" dirty="0"/>
          </a:p>
        </p:txBody>
      </p:sp>
    </p:spTree>
    <p:extLst>
      <p:ext uri="{BB962C8B-B14F-4D97-AF65-F5344CB8AC3E}">
        <p14:creationId xmlns:p14="http://schemas.microsoft.com/office/powerpoint/2010/main" val="801743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Diagnostico</a:t>
            </a:r>
            <a:endParaRPr lang="es-MX" dirty="0"/>
          </a:p>
        </p:txBody>
      </p:sp>
      <p:sp>
        <p:nvSpPr>
          <p:cNvPr id="3" name="Marcador de contenido 2"/>
          <p:cNvSpPr>
            <a:spLocks noGrp="1"/>
          </p:cNvSpPr>
          <p:nvPr>
            <p:ph idx="1"/>
          </p:nvPr>
        </p:nvSpPr>
        <p:spPr/>
        <p:txBody>
          <a:bodyPr/>
          <a:lstStyle/>
          <a:p>
            <a:r>
              <a:rPr lang="es-MX" dirty="0" smtClean="0"/>
              <a:t>Cual es la extensión</a:t>
            </a:r>
          </a:p>
          <a:p>
            <a:endParaRPr lang="es-MX" dirty="0"/>
          </a:p>
          <a:p>
            <a:r>
              <a:rPr lang="es-MX" dirty="0" smtClean="0"/>
              <a:t>Proceso</a:t>
            </a:r>
          </a:p>
          <a:p>
            <a:endParaRPr lang="es-MX" dirty="0"/>
          </a:p>
          <a:p>
            <a:r>
              <a:rPr lang="es-MX" dirty="0" smtClean="0"/>
              <a:t>Solo repercute en el proceso de sentencias</a:t>
            </a:r>
          </a:p>
          <a:p>
            <a:endParaRPr lang="es-MX" dirty="0"/>
          </a:p>
          <a:p>
            <a:r>
              <a:rPr lang="es-MX" dirty="0" smtClean="0"/>
              <a:t>Organizativamente</a:t>
            </a:r>
          </a:p>
          <a:p>
            <a:endParaRPr lang="es-MX" dirty="0"/>
          </a:p>
          <a:p>
            <a:endParaRPr lang="es-MX" dirty="0" smtClean="0"/>
          </a:p>
        </p:txBody>
      </p:sp>
    </p:spTree>
    <p:extLst>
      <p:ext uri="{BB962C8B-B14F-4D97-AF65-F5344CB8AC3E}">
        <p14:creationId xmlns:p14="http://schemas.microsoft.com/office/powerpoint/2010/main" val="1946121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Razones para no cambiar</a:t>
            </a:r>
            <a:endParaRPr lang="es-MX" dirty="0"/>
          </a:p>
        </p:txBody>
      </p:sp>
      <p:sp>
        <p:nvSpPr>
          <p:cNvPr id="3" name="Marcador de contenido 2"/>
          <p:cNvSpPr>
            <a:spLocks noGrp="1"/>
          </p:cNvSpPr>
          <p:nvPr>
            <p:ph idx="1"/>
          </p:nvPr>
        </p:nvSpPr>
        <p:spPr/>
        <p:txBody>
          <a:bodyPr/>
          <a:lstStyle/>
          <a:p>
            <a:r>
              <a:rPr lang="es-MX" dirty="0" smtClean="0"/>
              <a:t>Inercia</a:t>
            </a:r>
          </a:p>
          <a:p>
            <a:endParaRPr lang="es-MX" dirty="0"/>
          </a:p>
          <a:p>
            <a:r>
              <a:rPr lang="es-MX" dirty="0" smtClean="0"/>
              <a:t>No es la última instancia</a:t>
            </a:r>
          </a:p>
          <a:p>
            <a:endParaRPr lang="es-MX" dirty="0"/>
          </a:p>
          <a:p>
            <a:r>
              <a:rPr lang="es-MX" dirty="0" smtClean="0"/>
              <a:t>No pretendas obtener resultados distintos si haces las mismas conductas</a:t>
            </a:r>
          </a:p>
          <a:p>
            <a:endParaRPr lang="es-MX" dirty="0"/>
          </a:p>
          <a:p>
            <a:endParaRPr lang="es-MX" dirty="0"/>
          </a:p>
        </p:txBody>
      </p:sp>
    </p:spTree>
    <p:extLst>
      <p:ext uri="{BB962C8B-B14F-4D97-AF65-F5344CB8AC3E}">
        <p14:creationId xmlns:p14="http://schemas.microsoft.com/office/powerpoint/2010/main" val="449955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Elementos para tomar en cuenta</a:t>
            </a:r>
            <a:endParaRPr lang="es-MX" dirty="0"/>
          </a:p>
        </p:txBody>
      </p:sp>
      <p:sp>
        <p:nvSpPr>
          <p:cNvPr id="3" name="Marcador de contenido 2"/>
          <p:cNvSpPr>
            <a:spLocks noGrp="1"/>
          </p:cNvSpPr>
          <p:nvPr>
            <p:ph idx="1"/>
          </p:nvPr>
        </p:nvSpPr>
        <p:spPr/>
        <p:txBody>
          <a:bodyPr>
            <a:normAutofit lnSpcReduction="10000"/>
          </a:bodyPr>
          <a:lstStyle/>
          <a:p>
            <a:r>
              <a:rPr lang="es-ES_tradnl" dirty="0"/>
              <a:t>¿Cuáles son los estándares de calidad argumentativa que debe poseer una sentencia clara y completa? </a:t>
            </a:r>
            <a:endParaRPr lang="es-MX" dirty="0"/>
          </a:p>
          <a:p>
            <a:r>
              <a:rPr lang="es-ES_tradnl" dirty="0"/>
              <a:t> </a:t>
            </a:r>
            <a:endParaRPr lang="es-MX" dirty="0"/>
          </a:p>
          <a:p>
            <a:r>
              <a:rPr lang="es-ES_tradnl" dirty="0"/>
              <a:t>¿Qué cualidades estructurales debe tener una sentencia en función de esos estándares?</a:t>
            </a:r>
            <a:endParaRPr lang="es-MX" dirty="0"/>
          </a:p>
          <a:p>
            <a:r>
              <a:rPr lang="es-ES_tradnl" dirty="0"/>
              <a:t> </a:t>
            </a:r>
            <a:endParaRPr lang="es-MX" dirty="0"/>
          </a:p>
          <a:p>
            <a:r>
              <a:rPr lang="es-ES_tradnl" dirty="0"/>
              <a:t> ¿Qué rasgos debe poseer una sentencia, además, para convencer de la decisión efectuada? </a:t>
            </a:r>
            <a:endParaRPr lang="es-MX" dirty="0"/>
          </a:p>
          <a:p>
            <a:r>
              <a:rPr lang="es-ES_tradnl" dirty="0"/>
              <a:t> </a:t>
            </a:r>
            <a:endParaRPr lang="es-MX" dirty="0"/>
          </a:p>
          <a:p>
            <a:r>
              <a:rPr lang="es-ES_tradnl" dirty="0"/>
              <a:t>De entre los procesos mentales que llevan a un juzgador a resolver el caso, ¿cuáles de ellos deben constar finalmente en la sentencia?</a:t>
            </a:r>
            <a:endParaRPr lang="es-MX" dirty="0"/>
          </a:p>
          <a:p>
            <a:endParaRPr lang="es-MX" dirty="0"/>
          </a:p>
        </p:txBody>
      </p:sp>
    </p:spTree>
    <p:extLst>
      <p:ext uri="{BB962C8B-B14F-4D97-AF65-F5344CB8AC3E}">
        <p14:creationId xmlns:p14="http://schemas.microsoft.com/office/powerpoint/2010/main" val="52073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Modelo tradicional</a:t>
            </a:r>
            <a:endParaRPr lang="es-MX" dirty="0"/>
          </a:p>
        </p:txBody>
      </p:sp>
      <p:sp>
        <p:nvSpPr>
          <p:cNvPr id="3" name="Marcador de contenido 2"/>
          <p:cNvSpPr>
            <a:spLocks noGrp="1"/>
          </p:cNvSpPr>
          <p:nvPr>
            <p:ph idx="1"/>
          </p:nvPr>
        </p:nvSpPr>
        <p:spPr/>
        <p:txBody>
          <a:bodyPr/>
          <a:lstStyle/>
          <a:p>
            <a:r>
              <a:rPr lang="es-MX" dirty="0" smtClean="0"/>
              <a:t>Que se dice acerca de las sentencias</a:t>
            </a:r>
          </a:p>
          <a:p>
            <a:endParaRPr lang="es-MX" dirty="0"/>
          </a:p>
          <a:p>
            <a:r>
              <a:rPr lang="es-MX" dirty="0" smtClean="0"/>
              <a:t>Lenguaje</a:t>
            </a:r>
          </a:p>
          <a:p>
            <a:endParaRPr lang="es-MX" dirty="0"/>
          </a:p>
          <a:p>
            <a:r>
              <a:rPr lang="es-MX" dirty="0" smtClean="0"/>
              <a:t>Extensión</a:t>
            </a:r>
          </a:p>
          <a:p>
            <a:endParaRPr lang="es-MX" dirty="0"/>
          </a:p>
          <a:p>
            <a:r>
              <a:rPr lang="es-MX" dirty="0" smtClean="0"/>
              <a:t>Claridad</a:t>
            </a:r>
          </a:p>
          <a:p>
            <a:endParaRPr lang="es-MX" dirty="0"/>
          </a:p>
          <a:p>
            <a:r>
              <a:rPr lang="es-MX" dirty="0" smtClean="0"/>
              <a:t>Estructura</a:t>
            </a:r>
            <a:endParaRPr lang="es-MX" dirty="0"/>
          </a:p>
        </p:txBody>
      </p:sp>
    </p:spTree>
    <p:extLst>
      <p:ext uri="{BB962C8B-B14F-4D97-AF65-F5344CB8AC3E}">
        <p14:creationId xmlns:p14="http://schemas.microsoft.com/office/powerpoint/2010/main" val="1039838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pic>
        <p:nvPicPr>
          <p:cNvPr id="4" name="Marcador de contenido 3" descr="pato conejo.jpeg"/>
          <p:cNvPicPr>
            <a:picLocks noGrp="1" noChangeAspect="1"/>
          </p:cNvPicPr>
          <p:nvPr>
            <p:ph idx="1"/>
          </p:nvPr>
        </p:nvPicPr>
        <p:blipFill>
          <a:blip r:embed="rId2">
            <a:extLst>
              <a:ext uri="{28A0092B-C50C-407E-A947-70E740481C1C}">
                <a14:useLocalDpi xmlns:a14="http://schemas.microsoft.com/office/drawing/2010/main" val="0"/>
              </a:ext>
            </a:extLst>
          </a:blip>
          <a:srcRect t="1447" b="1447"/>
          <a:stretch>
            <a:fillRect/>
          </a:stretch>
        </p:blipFill>
        <p:spPr/>
      </p:pic>
    </p:spTree>
    <p:extLst>
      <p:ext uri="{BB962C8B-B14F-4D97-AF65-F5344CB8AC3E}">
        <p14:creationId xmlns:p14="http://schemas.microsoft.com/office/powerpoint/2010/main" val="1727753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Modelo Sala Regional Monterrey</a:t>
            </a:r>
            <a:endParaRPr lang="es-MX" dirty="0"/>
          </a:p>
        </p:txBody>
      </p:sp>
      <p:sp>
        <p:nvSpPr>
          <p:cNvPr id="3" name="Marcador de contenido 2"/>
          <p:cNvSpPr>
            <a:spLocks noGrp="1"/>
          </p:cNvSpPr>
          <p:nvPr>
            <p:ph idx="1"/>
          </p:nvPr>
        </p:nvSpPr>
        <p:spPr/>
        <p:txBody>
          <a:bodyPr/>
          <a:lstStyle/>
          <a:p>
            <a:pPr lvl="0"/>
            <a:endParaRPr lang="es-ES_tradnl" dirty="0" smtClean="0"/>
          </a:p>
          <a:p>
            <a:pPr lvl="0"/>
            <a:r>
              <a:rPr lang="es-ES_tradnl" dirty="0" smtClean="0"/>
              <a:t>Extensión </a:t>
            </a:r>
            <a:r>
              <a:rPr lang="es-ES_tradnl" dirty="0"/>
              <a:t>razonable</a:t>
            </a:r>
            <a:endParaRPr lang="es-MX" dirty="0"/>
          </a:p>
          <a:p>
            <a:r>
              <a:rPr lang="es-ES_tradnl" dirty="0"/>
              <a:t> </a:t>
            </a:r>
            <a:endParaRPr lang="es-MX" dirty="0"/>
          </a:p>
          <a:p>
            <a:pPr lvl="0"/>
            <a:r>
              <a:rPr lang="es-ES_tradnl" dirty="0"/>
              <a:t>Lenguaje claro</a:t>
            </a:r>
            <a:endParaRPr lang="es-MX" dirty="0"/>
          </a:p>
          <a:p>
            <a:r>
              <a:rPr lang="es-ES_tradnl" dirty="0"/>
              <a:t> </a:t>
            </a:r>
            <a:endParaRPr lang="es-MX" dirty="0"/>
          </a:p>
          <a:p>
            <a:pPr lvl="0"/>
            <a:r>
              <a:rPr lang="es-ES_tradnl" dirty="0"/>
              <a:t>Lenguaje con perspectiva de género</a:t>
            </a:r>
            <a:endParaRPr lang="es-MX" dirty="0"/>
          </a:p>
          <a:p>
            <a:r>
              <a:rPr lang="es-ES_tradnl" dirty="0"/>
              <a:t> </a:t>
            </a:r>
            <a:endParaRPr lang="es-MX" dirty="0"/>
          </a:p>
          <a:p>
            <a:pPr lvl="0"/>
            <a:r>
              <a:rPr lang="es-ES_tradnl" dirty="0"/>
              <a:t>Estructura adecuada</a:t>
            </a:r>
            <a:endParaRPr lang="es-MX" dirty="0"/>
          </a:p>
          <a:p>
            <a:endParaRPr lang="es-MX" dirty="0"/>
          </a:p>
        </p:txBody>
      </p:sp>
    </p:spTree>
    <p:extLst>
      <p:ext uri="{BB962C8B-B14F-4D97-AF65-F5344CB8AC3E}">
        <p14:creationId xmlns:p14="http://schemas.microsoft.com/office/powerpoint/2010/main" val="31429755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err="1" smtClean="0"/>
              <a:t>Checklist</a:t>
            </a:r>
            <a:r>
              <a:rPr lang="es-ES" dirty="0" smtClean="0"/>
              <a:t> interno</a:t>
            </a:r>
            <a:br>
              <a:rPr lang="es-ES" dirty="0" smtClean="0"/>
            </a:br>
            <a:endParaRPr lang="es-ES" dirty="0"/>
          </a:p>
        </p:txBody>
      </p:sp>
      <p:sp>
        <p:nvSpPr>
          <p:cNvPr id="3" name="Marcador de contenido 2"/>
          <p:cNvSpPr>
            <a:spLocks noGrp="1"/>
          </p:cNvSpPr>
          <p:nvPr>
            <p:ph idx="1"/>
          </p:nvPr>
        </p:nvSpPr>
        <p:spPr/>
        <p:txBody>
          <a:bodyPr>
            <a:normAutofit fontScale="92500" lnSpcReduction="20000"/>
          </a:bodyPr>
          <a:lstStyle/>
          <a:p>
            <a:r>
              <a:rPr lang="es-ES_tradnl" dirty="0" smtClean="0"/>
              <a:t>Claridad </a:t>
            </a:r>
            <a:r>
              <a:rPr lang="es-ES_tradnl" dirty="0"/>
              <a:t>en la narración de los antecedentes</a:t>
            </a:r>
          </a:p>
          <a:p>
            <a:endParaRPr lang="es-ES_tradnl" dirty="0"/>
          </a:p>
          <a:p>
            <a:r>
              <a:rPr lang="es-ES_tradnl" dirty="0"/>
              <a:t>Precisión de los problemas relevantes</a:t>
            </a:r>
          </a:p>
          <a:p>
            <a:endParaRPr lang="es-ES_tradnl" dirty="0"/>
          </a:p>
          <a:p>
            <a:r>
              <a:rPr lang="es-ES_tradnl" dirty="0"/>
              <a:t>Estructura argumentativa (premisas-conclusión)</a:t>
            </a:r>
          </a:p>
          <a:p>
            <a:endParaRPr lang="es-ES_tradnl" dirty="0"/>
          </a:p>
          <a:p>
            <a:r>
              <a:rPr lang="es-ES_tradnl" dirty="0"/>
              <a:t>Los puntos resolutivos atienden el problema planteado</a:t>
            </a:r>
          </a:p>
          <a:p>
            <a:endParaRPr lang="es-ES_tradnl" dirty="0"/>
          </a:p>
          <a:p>
            <a:r>
              <a:rPr lang="es-ES_tradnl" dirty="0"/>
              <a:t>Se abordan todos los planteamientos </a:t>
            </a:r>
          </a:p>
          <a:p>
            <a:endParaRPr lang="es-ES_tradnl" dirty="0"/>
          </a:p>
          <a:p>
            <a:r>
              <a:rPr lang="es-ES_tradnl" dirty="0"/>
              <a:t>Se cita doctrina o precedentes ¿Es indispensable?</a:t>
            </a:r>
          </a:p>
          <a:p>
            <a:endParaRPr lang="es-ES_tradnl" dirty="0"/>
          </a:p>
          <a:p>
            <a:r>
              <a:rPr lang="es-ES_tradnl" dirty="0"/>
              <a:t>Los </a:t>
            </a:r>
            <a:r>
              <a:rPr lang="es-ES_tradnl" dirty="0" smtClean="0"/>
              <a:t>párrafos </a:t>
            </a:r>
            <a:r>
              <a:rPr lang="es-ES_tradnl" dirty="0"/>
              <a:t>son breves  y respetan reglas de </a:t>
            </a:r>
            <a:r>
              <a:rPr lang="es-ES_tradnl" dirty="0" smtClean="0"/>
              <a:t>gramática </a:t>
            </a:r>
            <a:r>
              <a:rPr lang="es-ES_tradnl" dirty="0"/>
              <a:t>y ortografía</a:t>
            </a:r>
            <a:endParaRPr lang="es-ES" dirty="0"/>
          </a:p>
        </p:txBody>
      </p:sp>
    </p:spTree>
    <p:extLst>
      <p:ext uri="{BB962C8B-B14F-4D97-AF65-F5344CB8AC3E}">
        <p14:creationId xmlns:p14="http://schemas.microsoft.com/office/powerpoint/2010/main" val="560582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dirty="0" smtClean="0"/>
              <a:t>Pequeños cambios</a:t>
            </a:r>
            <a:endParaRPr lang="es-MX" dirty="0"/>
          </a:p>
        </p:txBody>
      </p:sp>
      <p:sp>
        <p:nvSpPr>
          <p:cNvPr id="3" name="Marcador de contenido 2"/>
          <p:cNvSpPr>
            <a:spLocks noGrp="1"/>
          </p:cNvSpPr>
          <p:nvPr>
            <p:ph idx="1"/>
          </p:nvPr>
        </p:nvSpPr>
        <p:spPr/>
        <p:txBody>
          <a:bodyPr/>
          <a:lstStyle/>
          <a:p>
            <a:r>
              <a:rPr lang="es-MX" dirty="0" smtClean="0"/>
              <a:t>Lista de errores comunes</a:t>
            </a:r>
          </a:p>
          <a:p>
            <a:endParaRPr lang="es-MX" dirty="0"/>
          </a:p>
          <a:p>
            <a:r>
              <a:rPr lang="es-MX" dirty="0" smtClean="0"/>
              <a:t>Evaluaciones periódicas</a:t>
            </a:r>
          </a:p>
          <a:p>
            <a:endParaRPr lang="es-MX" dirty="0"/>
          </a:p>
          <a:p>
            <a:r>
              <a:rPr lang="es-MX" dirty="0" smtClean="0"/>
              <a:t>Comparación</a:t>
            </a:r>
          </a:p>
          <a:p>
            <a:endParaRPr lang="es-MX" dirty="0"/>
          </a:p>
          <a:p>
            <a:r>
              <a:rPr lang="es-MX" smtClean="0"/>
              <a:t>Cambios organizacionales</a:t>
            </a:r>
            <a:endParaRPr lang="es-MX" dirty="0" smtClean="0"/>
          </a:p>
          <a:p>
            <a:endParaRPr lang="es-MX" dirty="0"/>
          </a:p>
          <a:p>
            <a:endParaRPr lang="es-MX" dirty="0" smtClean="0"/>
          </a:p>
          <a:p>
            <a:endParaRPr lang="es-MX" dirty="0"/>
          </a:p>
          <a:p>
            <a:endParaRPr lang="es-MX" dirty="0"/>
          </a:p>
        </p:txBody>
      </p:sp>
    </p:spTree>
    <p:extLst>
      <p:ext uri="{BB962C8B-B14F-4D97-AF65-F5344CB8AC3E}">
        <p14:creationId xmlns:p14="http://schemas.microsoft.com/office/powerpoint/2010/main" val="120261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Conducta humana</a:t>
            </a:r>
            <a:endParaRPr lang="es-MX" dirty="0"/>
          </a:p>
        </p:txBody>
      </p:sp>
      <p:sp>
        <p:nvSpPr>
          <p:cNvPr id="3" name="Marcador de contenido 2"/>
          <p:cNvSpPr>
            <a:spLocks noGrp="1"/>
          </p:cNvSpPr>
          <p:nvPr>
            <p:ph idx="1"/>
          </p:nvPr>
        </p:nvSpPr>
        <p:spPr/>
        <p:txBody>
          <a:bodyPr>
            <a:normAutofit lnSpcReduction="10000"/>
          </a:bodyPr>
          <a:lstStyle/>
          <a:p>
            <a:r>
              <a:rPr lang="es-MX" dirty="0">
                <a:hlinkClick r:id="rId2"/>
              </a:rPr>
              <a:t>https://</a:t>
            </a:r>
            <a:r>
              <a:rPr lang="es-MX" dirty="0" smtClean="0">
                <a:hlinkClick r:id="rId2"/>
              </a:rPr>
              <a:t>www.youtube.com/watch?v=uhW-NZOvguI</a:t>
            </a:r>
            <a:endParaRPr lang="es-MX" dirty="0" smtClean="0"/>
          </a:p>
          <a:p>
            <a:endParaRPr lang="es-MX" dirty="0"/>
          </a:p>
          <a:p>
            <a:endParaRPr lang="es-MX" dirty="0" smtClean="0"/>
          </a:p>
          <a:p>
            <a:r>
              <a:rPr lang="es-MX" dirty="0" smtClean="0"/>
              <a:t>Cuantas conductas realizamos a partir de este esquema?</a:t>
            </a:r>
          </a:p>
          <a:p>
            <a:endParaRPr lang="es-MX" dirty="0"/>
          </a:p>
          <a:p>
            <a:r>
              <a:rPr lang="es-MX" dirty="0" smtClean="0"/>
              <a:t>Como se forman los prejuicios: Opinión </a:t>
            </a:r>
            <a:r>
              <a:rPr lang="es-MX" dirty="0"/>
              <a:t>preconcebida, generalmente negativa, hacia algo o </a:t>
            </a:r>
            <a:r>
              <a:rPr lang="es-MX" dirty="0" smtClean="0"/>
              <a:t>alguien </a:t>
            </a:r>
          </a:p>
          <a:p>
            <a:endParaRPr lang="es-MX" dirty="0"/>
          </a:p>
          <a:p>
            <a:r>
              <a:rPr lang="es-MX" dirty="0" smtClean="0"/>
              <a:t>Como tomamos decisiones: Elegir una profesión, costumbres familiares, </a:t>
            </a:r>
            <a:r>
              <a:rPr lang="es-MX" dirty="0" err="1" smtClean="0"/>
              <a:t>etc</a:t>
            </a:r>
            <a:endParaRPr lang="es-MX" dirty="0" smtClean="0"/>
          </a:p>
          <a:p>
            <a:endParaRPr lang="es-MX" dirty="0"/>
          </a:p>
          <a:p>
            <a:r>
              <a:rPr lang="es-MX" dirty="0" smtClean="0"/>
              <a:t>Cuento de </a:t>
            </a:r>
            <a:r>
              <a:rPr lang="es-MX" dirty="0" err="1" smtClean="0"/>
              <a:t>Bucay</a:t>
            </a:r>
            <a:endParaRPr lang="es-MX" dirty="0"/>
          </a:p>
        </p:txBody>
      </p:sp>
    </p:spTree>
    <p:extLst>
      <p:ext uri="{BB962C8B-B14F-4D97-AF65-F5344CB8AC3E}">
        <p14:creationId xmlns:p14="http://schemas.microsoft.com/office/powerpoint/2010/main" val="1880683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El conocimiento humano: </a:t>
            </a:r>
            <a:br>
              <a:rPr lang="es-ES" dirty="0" smtClean="0"/>
            </a:br>
            <a:r>
              <a:rPr lang="es-ES" dirty="0" smtClean="0"/>
              <a:t>La </a:t>
            </a:r>
            <a:r>
              <a:rPr lang="es-ES" dirty="0" smtClean="0"/>
              <a:t>tierra es plana</a:t>
            </a:r>
            <a:endParaRPr lang="es-ES" dirty="0"/>
          </a:p>
        </p:txBody>
      </p:sp>
      <p:pic>
        <p:nvPicPr>
          <p:cNvPr id="4" name="Marcador de contenido 3" descr="tierra plana.jpg"/>
          <p:cNvPicPr>
            <a:picLocks noGrp="1" noChangeAspect="1"/>
          </p:cNvPicPr>
          <p:nvPr>
            <p:ph idx="1"/>
          </p:nvPr>
        </p:nvPicPr>
        <p:blipFill>
          <a:blip r:embed="rId2">
            <a:extLst>
              <a:ext uri="{28A0092B-C50C-407E-A947-70E740481C1C}">
                <a14:useLocalDpi xmlns:a14="http://schemas.microsoft.com/office/drawing/2010/main" val="0"/>
              </a:ext>
            </a:extLst>
          </a:blip>
          <a:srcRect t="29012" b="29012"/>
          <a:stretch>
            <a:fillRect/>
          </a:stretch>
        </p:blipFill>
        <p:spPr/>
      </p:pic>
    </p:spTree>
    <p:extLst>
      <p:ext uri="{BB962C8B-B14F-4D97-AF65-F5344CB8AC3E}">
        <p14:creationId xmlns:p14="http://schemas.microsoft.com/office/powerpoint/2010/main" val="943699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pic>
        <p:nvPicPr>
          <p:cNvPr id="4" name="Marcador de contenido 3" descr="tierra es centro.jpeg"/>
          <p:cNvPicPr>
            <a:picLocks noGrp="1" noChangeAspect="1"/>
          </p:cNvPicPr>
          <p:nvPr>
            <p:ph idx="1"/>
          </p:nvPr>
        </p:nvPicPr>
        <p:blipFill>
          <a:blip r:embed="rId2">
            <a:extLst>
              <a:ext uri="{28A0092B-C50C-407E-A947-70E740481C1C}">
                <a14:useLocalDpi xmlns:a14="http://schemas.microsoft.com/office/drawing/2010/main" val="0"/>
              </a:ext>
            </a:extLst>
          </a:blip>
          <a:srcRect t="10443" b="10443"/>
          <a:stretch>
            <a:fillRect/>
          </a:stretch>
        </p:blipFill>
        <p:spPr>
          <a:xfrm>
            <a:off x="457200" y="747888"/>
            <a:ext cx="8229600" cy="5729111"/>
          </a:xfrm>
        </p:spPr>
      </p:pic>
    </p:spTree>
    <p:extLst>
      <p:ext uri="{BB962C8B-B14F-4D97-AF65-F5344CB8AC3E}">
        <p14:creationId xmlns:p14="http://schemas.microsoft.com/office/powerpoint/2010/main" val="2830995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pic>
        <p:nvPicPr>
          <p:cNvPr id="4" name="Marcador de contenido 3" descr="tierra centro imagen.jpg"/>
          <p:cNvPicPr>
            <a:picLocks noGrp="1" noChangeAspect="1"/>
          </p:cNvPicPr>
          <p:nvPr>
            <p:ph idx="1"/>
          </p:nvPr>
        </p:nvPicPr>
        <p:blipFill>
          <a:blip r:embed="rId2">
            <a:extLst>
              <a:ext uri="{28A0092B-C50C-407E-A947-70E740481C1C}">
                <a14:useLocalDpi xmlns:a14="http://schemas.microsoft.com/office/drawing/2010/main" val="0"/>
              </a:ext>
            </a:extLst>
          </a:blip>
          <a:srcRect t="20370" b="20370"/>
          <a:stretch>
            <a:fillRect/>
          </a:stretch>
        </p:blipFill>
        <p:spPr>
          <a:xfrm>
            <a:off x="457200" y="1227667"/>
            <a:ext cx="8229600" cy="5249333"/>
          </a:xfrm>
        </p:spPr>
      </p:pic>
    </p:spTree>
    <p:extLst>
      <p:ext uri="{BB962C8B-B14F-4D97-AF65-F5344CB8AC3E}">
        <p14:creationId xmlns:p14="http://schemas.microsoft.com/office/powerpoint/2010/main" val="1290488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Exceso de fuentes de </a:t>
            </a:r>
            <a:r>
              <a:rPr lang="es-ES" dirty="0" smtClean="0"/>
              <a:t>información</a:t>
            </a:r>
            <a:br>
              <a:rPr lang="es-ES" dirty="0" smtClean="0"/>
            </a:br>
            <a:r>
              <a:rPr lang="es-ES" dirty="0" smtClean="0"/>
              <a:t>post verdad</a:t>
            </a:r>
            <a:endParaRPr lang="es-ES" dirty="0"/>
          </a:p>
        </p:txBody>
      </p:sp>
      <p:sp>
        <p:nvSpPr>
          <p:cNvPr id="3" name="Marcador de contenido 2"/>
          <p:cNvSpPr>
            <a:spLocks noGrp="1"/>
          </p:cNvSpPr>
          <p:nvPr>
            <p:ph idx="1"/>
          </p:nvPr>
        </p:nvSpPr>
        <p:spPr/>
        <p:txBody>
          <a:bodyPr/>
          <a:lstStyle/>
          <a:p>
            <a:r>
              <a:rPr lang="nl-NL" dirty="0">
                <a:hlinkClick r:id="rId2"/>
              </a:rPr>
              <a:t>https://www.youtube.com/watch?v=</a:t>
            </a:r>
            <a:r>
              <a:rPr lang="nl-NL" dirty="0" smtClean="0">
                <a:hlinkClick r:id="rId2"/>
              </a:rPr>
              <a:t>aCKxiQQ41Xo</a:t>
            </a:r>
            <a:endParaRPr lang="nl-NL" dirty="0" smtClean="0"/>
          </a:p>
          <a:p>
            <a:endParaRPr lang="nl-NL" dirty="0"/>
          </a:p>
          <a:p>
            <a:endParaRPr lang="nl-NL" dirty="0" smtClean="0"/>
          </a:p>
          <a:p>
            <a:endParaRPr lang="nl-NL" dirty="0"/>
          </a:p>
          <a:p>
            <a:endParaRPr lang="nl-NL" dirty="0" smtClean="0"/>
          </a:p>
          <a:p>
            <a:endParaRPr lang="nl-NL" dirty="0" smtClean="0"/>
          </a:p>
          <a:p>
            <a:endParaRPr lang="es-ES" dirty="0"/>
          </a:p>
        </p:txBody>
      </p:sp>
      <p:pic>
        <p:nvPicPr>
          <p:cNvPr id="5" name="Marcador de contenido 3" descr="kiwi plantano.jpeg"/>
          <p:cNvPicPr>
            <a:picLocks noChangeAspect="1"/>
          </p:cNvPicPr>
          <p:nvPr/>
        </p:nvPicPr>
        <p:blipFill>
          <a:blip r:embed="rId3">
            <a:extLst>
              <a:ext uri="{28A0092B-C50C-407E-A947-70E740481C1C}">
                <a14:useLocalDpi xmlns:a14="http://schemas.microsoft.com/office/drawing/2010/main" val="0"/>
              </a:ext>
            </a:extLst>
          </a:blip>
          <a:srcRect t="13656" b="13656"/>
          <a:stretch>
            <a:fillRect/>
          </a:stretch>
        </p:blipFill>
        <p:spPr>
          <a:xfrm>
            <a:off x="457200" y="2412686"/>
            <a:ext cx="7120467" cy="4219536"/>
          </a:xfrm>
          <a:prstGeom prst="rect">
            <a:avLst/>
          </a:prstGeom>
        </p:spPr>
      </p:pic>
    </p:spTree>
    <p:extLst>
      <p:ext uri="{BB962C8B-B14F-4D97-AF65-F5344CB8AC3E}">
        <p14:creationId xmlns:p14="http://schemas.microsoft.com/office/powerpoint/2010/main" val="2267844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En que consiste aplicar el pensamiento crítico</a:t>
            </a:r>
            <a:endParaRPr lang="es-ES" dirty="0"/>
          </a:p>
        </p:txBody>
      </p:sp>
      <p:sp>
        <p:nvSpPr>
          <p:cNvPr id="3" name="Marcador de contenido 2"/>
          <p:cNvSpPr>
            <a:spLocks noGrp="1"/>
          </p:cNvSpPr>
          <p:nvPr>
            <p:ph idx="1"/>
          </p:nvPr>
        </p:nvSpPr>
        <p:spPr/>
        <p:txBody>
          <a:bodyPr/>
          <a:lstStyle/>
          <a:p>
            <a:endParaRPr lang="es-ES" sz="2800" dirty="0" smtClean="0"/>
          </a:p>
          <a:p>
            <a:endParaRPr lang="es-ES" sz="2800" dirty="0"/>
          </a:p>
          <a:p>
            <a:r>
              <a:rPr lang="es-ES" sz="2800" dirty="0" smtClean="0"/>
              <a:t>Fuentes de información</a:t>
            </a:r>
          </a:p>
          <a:p>
            <a:r>
              <a:rPr lang="es-ES" sz="2800" dirty="0" smtClean="0"/>
              <a:t>No existía imprenta</a:t>
            </a:r>
          </a:p>
          <a:p>
            <a:r>
              <a:rPr lang="es-ES" sz="2800" dirty="0" smtClean="0"/>
              <a:t>Como se transmitía la información?</a:t>
            </a:r>
          </a:p>
          <a:p>
            <a:r>
              <a:rPr lang="es-ES" sz="2800" dirty="0" smtClean="0"/>
              <a:t>Era posible confrontar diversas versiones  (Copérnico, Galileo</a:t>
            </a:r>
            <a:r>
              <a:rPr lang="es-ES" dirty="0" smtClean="0"/>
              <a:t>)</a:t>
            </a:r>
          </a:p>
          <a:p>
            <a:endParaRPr lang="es-ES" dirty="0" smtClean="0"/>
          </a:p>
          <a:p>
            <a:endParaRPr lang="es-ES" dirty="0"/>
          </a:p>
        </p:txBody>
      </p:sp>
    </p:spTree>
    <p:extLst>
      <p:ext uri="{BB962C8B-B14F-4D97-AF65-F5344CB8AC3E}">
        <p14:creationId xmlns:p14="http://schemas.microsoft.com/office/powerpoint/2010/main" val="1706046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Pensamiento crítico</a:t>
            </a:r>
            <a:endParaRPr lang="es-ES" dirty="0"/>
          </a:p>
        </p:txBody>
      </p:sp>
      <p:sp>
        <p:nvSpPr>
          <p:cNvPr id="3" name="Marcador de contenido 2"/>
          <p:cNvSpPr>
            <a:spLocks noGrp="1"/>
          </p:cNvSpPr>
          <p:nvPr>
            <p:ph idx="1"/>
          </p:nvPr>
        </p:nvSpPr>
        <p:spPr/>
        <p:txBody>
          <a:bodyPr/>
          <a:lstStyle/>
          <a:p>
            <a:r>
              <a:rPr lang="es-ES" dirty="0"/>
              <a:t>ACTITUD DE CUESTIONAR CREENCIAS Y </a:t>
            </a:r>
          </a:p>
          <a:p>
            <a:pPr marL="0" indent="0">
              <a:buNone/>
            </a:pPr>
            <a:r>
              <a:rPr lang="es-ES" dirty="0"/>
              <a:t>ACCIONES PROPIAS Y DE TERCEROS</a:t>
            </a:r>
          </a:p>
          <a:p>
            <a:endParaRPr lang="es-ES" dirty="0"/>
          </a:p>
          <a:p>
            <a:r>
              <a:rPr lang="es-ES" dirty="0"/>
              <a:t>CUESTIONAR LOS FUNDAMENTOS DE LOS DATOS E INFORMACION ¿SON SUFICIENTES?</a:t>
            </a:r>
          </a:p>
          <a:p>
            <a:endParaRPr lang="es-ES" dirty="0"/>
          </a:p>
          <a:p>
            <a:r>
              <a:rPr lang="es-ES" dirty="0"/>
              <a:t> INFORMACION: BUSCAR ADICIONAL Y RECONOCER LA IMPORTANTE</a:t>
            </a:r>
          </a:p>
        </p:txBody>
      </p:sp>
    </p:spTree>
    <p:extLst>
      <p:ext uri="{BB962C8B-B14F-4D97-AF65-F5344CB8AC3E}">
        <p14:creationId xmlns:p14="http://schemas.microsoft.com/office/powerpoint/2010/main" val="37823643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dad">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dad">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Claridad.thmx</Template>
  <TotalTime>916</TotalTime>
  <Words>510</Words>
  <Application>Microsoft Office PowerPoint</Application>
  <PresentationFormat>Presentación en pantalla (4:3)</PresentationFormat>
  <Paragraphs>147</Paragraphs>
  <Slides>22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22</vt:i4>
      </vt:variant>
    </vt:vector>
  </HeadingPairs>
  <TitlesOfParts>
    <vt:vector size="25" baseType="lpstr">
      <vt:lpstr>Arial</vt:lpstr>
      <vt:lpstr>Calibri</vt:lpstr>
      <vt:lpstr>Claridad</vt:lpstr>
      <vt:lpstr>PENSAMIENTO CRITICO</vt:lpstr>
      <vt:lpstr>Presentación de PowerPoint</vt:lpstr>
      <vt:lpstr>Conducta humana</vt:lpstr>
      <vt:lpstr>El conocimiento humano:  La tierra es plana</vt:lpstr>
      <vt:lpstr>Presentación de PowerPoint</vt:lpstr>
      <vt:lpstr>Presentación de PowerPoint</vt:lpstr>
      <vt:lpstr>Exceso de fuentes de información post verdad</vt:lpstr>
      <vt:lpstr>En que consiste aplicar el pensamiento crítico</vt:lpstr>
      <vt:lpstr>Pensamiento crítico</vt:lpstr>
      <vt:lpstr>Elaborar sentencias</vt:lpstr>
      <vt:lpstr>El poder Judicial en Mexico</vt:lpstr>
      <vt:lpstr>Función del Poder Judicial</vt:lpstr>
      <vt:lpstr>Como aprendemos a elaborar sentencias</vt:lpstr>
      <vt:lpstr>Describa el proceso de elaborar sentencias</vt:lpstr>
      <vt:lpstr>Proceso de elaboración</vt:lpstr>
      <vt:lpstr>Diagnostico</vt:lpstr>
      <vt:lpstr>Razones para no cambiar</vt:lpstr>
      <vt:lpstr>Elementos para tomar en cuenta</vt:lpstr>
      <vt:lpstr>Modelo tradicional</vt:lpstr>
      <vt:lpstr>Modelo Sala Regional Monterrey</vt:lpstr>
      <vt:lpstr>Checklist interno </vt:lpstr>
      <vt:lpstr>Pequeños cambios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Pamela Teutli Elizondo</dc:creator>
  <cp:lastModifiedBy>José Antonio González Flores</cp:lastModifiedBy>
  <cp:revision>52</cp:revision>
  <dcterms:created xsi:type="dcterms:W3CDTF">2016-03-23T16:07:30Z</dcterms:created>
  <dcterms:modified xsi:type="dcterms:W3CDTF">2017-11-10T22:23:55Z</dcterms:modified>
</cp:coreProperties>
</file>